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rawings/drawing9.xml" ContentType="application/vnd.openxmlformats-officedocument.drawingml.chartshapes+xml"/>
  <Override PartName="/ppt/charts/chart11.xml" ContentType="application/vnd.openxmlformats-officedocument.drawingml.chart+xml"/>
  <Override PartName="/ppt/drawings/drawing10.xml" ContentType="application/vnd.openxmlformats-officedocument.drawingml.chartshapes+xml"/>
  <Override PartName="/ppt/charts/chart12.xml" ContentType="application/vnd.openxmlformats-officedocument.drawingml.chart+xml"/>
  <Override PartName="/ppt/drawings/drawing11.xml" ContentType="application/vnd.openxmlformats-officedocument.drawingml.chartshapes+xml"/>
  <Override PartName="/ppt/charts/chart13.xml" ContentType="application/vnd.openxmlformats-officedocument.drawingml.chart+xml"/>
  <Override PartName="/ppt/drawings/drawing12.xml" ContentType="application/vnd.openxmlformats-officedocument.drawingml.chartshapes+xml"/>
  <Override PartName="/ppt/charts/chart14.xml" ContentType="application/vnd.openxmlformats-officedocument.drawingml.chart+xml"/>
  <Override PartName="/ppt/drawings/drawing13.xml" ContentType="application/vnd.openxmlformats-officedocument.drawingml.chartshapes+xml"/>
  <Override PartName="/ppt/charts/chart15.xml" ContentType="application/vnd.openxmlformats-officedocument.drawingml.chart+xml"/>
  <Override PartName="/ppt/drawings/drawing14.xml" ContentType="application/vnd.openxmlformats-officedocument.drawingml.chartshapes+xml"/>
  <Override PartName="/ppt/charts/chart16.xml" ContentType="application/vnd.openxmlformats-officedocument.drawingml.chart+xml"/>
  <Override PartName="/ppt/drawings/drawing15.xml" ContentType="application/vnd.openxmlformats-officedocument.drawingml.chartshapes+xml"/>
  <Override PartName="/ppt/charts/chart17.xml" ContentType="application/vnd.openxmlformats-officedocument.drawingml.chart+xml"/>
  <Override PartName="/ppt/drawings/drawing1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3" r:id="rId3"/>
    <p:sldId id="277" r:id="rId4"/>
    <p:sldId id="281" r:id="rId5"/>
    <p:sldId id="282" r:id="rId6"/>
    <p:sldId id="283" r:id="rId7"/>
    <p:sldId id="278" r:id="rId8"/>
    <p:sldId id="284" r:id="rId9"/>
    <p:sldId id="285" r:id="rId10"/>
    <p:sldId id="286" r:id="rId11"/>
    <p:sldId id="279" r:id="rId12"/>
    <p:sldId id="287" r:id="rId13"/>
    <p:sldId id="288" r:id="rId14"/>
    <p:sldId id="289" r:id="rId15"/>
    <p:sldId id="280" r:id="rId16"/>
    <p:sldId id="262" r:id="rId17"/>
    <p:sldId id="260" r:id="rId18"/>
    <p:sldId id="265" r:id="rId19"/>
    <p:sldId id="267" r:id="rId20"/>
    <p:sldId id="276" r:id="rId21"/>
    <p:sldId id="264" r:id="rId22"/>
  </p:sldIdLst>
  <p:sldSz cx="9144000" cy="6858000" type="screen4x3"/>
  <p:notesSz cx="6858000" cy="9926638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C919"/>
    <a:srgbClr val="67AB15"/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827" autoAdjust="0"/>
    <p:restoredTop sz="84583" autoAdjust="0"/>
  </p:normalViewPr>
  <p:slideViewPr>
    <p:cSldViewPr>
      <p:cViewPr varScale="1">
        <p:scale>
          <a:sx n="83" d="100"/>
          <a:sy n="83" d="100"/>
        </p:scale>
        <p:origin x="888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13937050320766"/>
          <c:y val="2.225777234399930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183311049730106"/>
          <c:y val="0.21033122756144712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Дохід, тис.грн.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63748.800000000003</c:v>
                </c:pt>
                <c:pt idx="1">
                  <c:v>72073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13-4CB4-8DFE-251F0296A7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РЕАБІЛІТАЦІЙНА ДОПОМОГА У СТАЦІНАРНИХ УМОВАХ , тис.грн.</a:t>
            </a:r>
          </a:p>
        </c:rich>
      </c:tx>
      <c:layout>
        <c:manualLayout>
          <c:xMode val="edge"/>
          <c:yMode val="edge"/>
          <c:x val="0.22692766899482833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158932393134145"/>
          <c:y val="0.19579351990982788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ВЕДЕННЯ ВАГІТНОСТІ В АМБУЛАТОРНИХ УМОВАХ, тис.грн.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2.8268299550489521E-3"/>
                  <c:y val="5.33050260877926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F23-4C31-A4BE-5710193D90D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231.3</c:v>
                </c:pt>
                <c:pt idx="1">
                  <c:v>548.4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13-4CB4-8DFE-251F0296A7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РЕАБІЛІТАЦІЙНА ДОПОМОГА У АМБУЛАТОРНИХ УМОВАХ, тис.грн.</a:t>
            </a:r>
          </a:p>
        </c:rich>
      </c:tx>
      <c:layout>
        <c:manualLayout>
          <c:xMode val="edge"/>
          <c:yMode val="edge"/>
          <c:x val="0.1873711928220777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41780324150588"/>
          <c:y val="0.205485342834881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ХІРУРГІЧНІ ОПЕРАЦІЇ ДОРОСЛИМ ТА ДІТЯМ, тис.грн.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8268299550488485E-3"/>
                  <c:y val="3.87672917002128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C3-460F-AC9E-6B29A2A34A7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576.70000000000005</c:v>
                </c:pt>
                <c:pt idx="1">
                  <c:v>999.7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C3-460F-AC9E-6B29A2A34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СТАЦІОНАРНА ПАЛІАТИВНА МЕДИЧНА ДОПОМОГА, тис.грн.</a:t>
            </a:r>
          </a:p>
        </c:rich>
      </c:tx>
      <c:layout>
        <c:manualLayout>
          <c:xMode val="edge"/>
          <c:yMode val="edge"/>
          <c:x val="0.1985654394440716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41780324150588"/>
          <c:y val="0.205485342834881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ХІРУРГІЧНІ ОПЕРАЦІЇ ДОРОСЛИМ ТА ДІТЯМ, тис.грн.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4.36132031627394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07C-42EA-B658-6893DAD9B77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230.1</c:v>
                </c:pt>
                <c:pt idx="1">
                  <c:v>209.6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7C-42EA-B658-6893DAD9B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МОБІЛЬНА ПАЛІАТИВНА </a:t>
            </a:r>
          </a:p>
          <a:p>
            <a:pPr>
              <a:defRPr/>
            </a:pPr>
            <a:r>
              <a:rPr lang="ru-RU"/>
              <a:t>МЕДИЧНА ДОПОМОГА, тис.грн.</a:t>
            </a:r>
          </a:p>
        </c:rich>
      </c:tx>
      <c:layout>
        <c:manualLayout>
          <c:xMode val="edge"/>
          <c:yMode val="edge"/>
          <c:x val="0.22283388590068479"/>
          <c:y val="9.691822925053210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41780324150588"/>
          <c:y val="0.205485342834881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ХІРУРГІЧНІ ОПЕРАЦІЇ ДОРОСЛИМ ТА ДІТЯМ, тис.грн.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1307319820195704E-2"/>
                  <c:y val="6.29968490128458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B7-4885-9420-F8867519A23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457</c:v>
                </c:pt>
                <c:pt idx="1">
                  <c:v>485.3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B7-4885-9420-F8867519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4510193077925883"/>
          <c:y val="4.2732427621306059E-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183311049730106"/>
          <c:y val="0.21033122756144712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Заробітна плата 
лікаря,грн.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16000</c:v>
                </c:pt>
                <c:pt idx="1">
                  <c:v>18000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67-4717-BE49-CFFA698C90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2464620918550582"/>
          <c:y val="4.2732427621306119E-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183311049730106"/>
          <c:y val="0.21033122756144712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Заробітна плата 
середнього персоналу,грн.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11000</c:v>
                </c:pt>
                <c:pt idx="1">
                  <c:v>12500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06-4AFD-9B1F-16B5811947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18762331005367219"/>
          <c:y val="0.22859853848806982"/>
          <c:w val="0.78500904114102266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тверде паливо</c:v>
                </c:pt>
              </c:strCache>
            </c:strRef>
          </c:tx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1154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05CF-44C7-A033-90222B7FB88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1362</c:v>
                </c:pt>
                <c:pt idx="1">
                  <c:v>1154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E2-4C1B-83E0-2C7E97BBB5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754880"/>
        <c:axId val="115756416"/>
      </c:barChart>
      <c:catAx>
        <c:axId val="115754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756416"/>
        <c:crosses val="autoZero"/>
        <c:auto val="1"/>
        <c:lblAlgn val="ctr"/>
        <c:lblOffset val="100"/>
        <c:noMultiLvlLbl val="0"/>
      </c:catAx>
      <c:valAx>
        <c:axId val="115756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57548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13858948622566841"/>
          <c:y val="0.22859853848806982"/>
          <c:w val="0.81275691589823351"/>
          <c:h val="0.5937770773687176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електроенергія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375</c:v>
                </c:pt>
                <c:pt idx="1">
                  <c:v>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C0-4A02-8F54-EB7E084128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6030848"/>
        <c:axId val="116044928"/>
      </c:barChart>
      <c:catAx>
        <c:axId val="116030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044928"/>
        <c:crosses val="autoZero"/>
        <c:auto val="1"/>
        <c:lblAlgn val="ctr"/>
        <c:lblOffset val="100"/>
        <c:noMultiLvlLbl val="0"/>
      </c:catAx>
      <c:valAx>
        <c:axId val="1160449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6030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ХІРУРГІЧНІ ОПЕРАЦІЇ ДОРОСЛИМ ТА ДІТЯМ, тис.грн.</a:t>
            </a:r>
          </a:p>
        </c:rich>
      </c:tx>
      <c:layout>
        <c:manualLayout>
          <c:xMode val="edge"/>
          <c:yMode val="edge"/>
          <c:x val="0.2228338859006847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41780324150588"/>
          <c:y val="0.205485342834881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ХІРУРГІЧНІ ОПЕРАЦІЇ ДОРОСЛИМ ТА ДІТЯМ, тис.грн.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8268299550488485E-3"/>
                  <c:y val="3.87672917002128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C3-460F-AC9E-6B29A2A34A7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6812.26</c:v>
                </c:pt>
                <c:pt idx="1">
                  <c:v>8201.7000000000007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C3-460F-AC9E-6B29A2A34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ХІРУРГІЯ ОДНОГО ДНЯ, тис.грн.</a:t>
            </a:r>
          </a:p>
        </c:rich>
      </c:tx>
      <c:layout>
        <c:manualLayout>
          <c:xMode val="edge"/>
          <c:yMode val="edge"/>
          <c:x val="0.30360282458686677"/>
          <c:y val="1.536502260417858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462286860916631"/>
          <c:y val="0.237092514173337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ХІРУРГІЯ ОДНОГО ДНЯ, тис.грн.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400.40000000000003</c:v>
                </c:pt>
                <c:pt idx="1">
                  <c:v>1110.96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13-4CB4-8DFE-251F0296A7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200"/>
            </a:pPr>
            <a:r>
              <a:rPr lang="ru-RU" sz="2200" dirty="0"/>
              <a:t>СТАЦІОНАРНА ДОПОМОГА ДОРОСЛИМ ТА ДІТЯМ БЕЗ ОПЕРАЦІЙ, </a:t>
            </a:r>
            <a:r>
              <a:rPr lang="ru-RU" sz="2200" dirty="0" err="1"/>
              <a:t>тис.грн</a:t>
            </a:r>
            <a:r>
              <a:rPr lang="ru-RU" sz="2200" dirty="0"/>
              <a:t>.</a:t>
            </a:r>
          </a:p>
        </c:rich>
      </c:tx>
      <c:layout>
        <c:manualLayout>
          <c:xMode val="edge"/>
          <c:yMode val="edge"/>
          <c:x val="0.1985654394440716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41780324150588"/>
          <c:y val="0.205485342834881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ХІРУРГІЧНІ ОПЕРАЦІЇ ДОРОСЛИМ ТА ДІТЯМ, тис.грн.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4.36132031627394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07C-42EA-B658-6893DAD9B77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25343.5</c:v>
                </c:pt>
                <c:pt idx="1">
                  <c:v>23260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7C-42EA-B658-6893DAD9B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ЛІКУВАННЯ В АМБУЛАТОРНИХ УМОВАХ, тис.грн.</a:t>
            </a:r>
          </a:p>
        </c:rich>
      </c:tx>
      <c:layout>
        <c:manualLayout>
          <c:xMode val="edge"/>
          <c:yMode val="edge"/>
          <c:x val="0.2426216955860274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41780324150588"/>
          <c:y val="0.205485342834881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ХІРУРГІЧНІ ОПЕРАЦІЇ ДОРОСЛИМ ТА ДІТЯМ, тис.грн.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1307319820195704E-2"/>
                  <c:y val="6.29968490128458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B7-4885-9420-F8867519A23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10635.1</c:v>
                </c:pt>
                <c:pt idx="1">
                  <c:v>17858.400000000001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B7-4885-9420-F8867519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ВЕДЕННЯ ВАГІТНОСТІ В АМБУЛАТОРНИХ УМОВАХ, тис.грн.</a:t>
            </a:r>
          </a:p>
        </c:rich>
      </c:tx>
      <c:layout>
        <c:manualLayout>
          <c:xMode val="edge"/>
          <c:yMode val="edge"/>
          <c:x val="0.1958516826872246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183311049730106"/>
          <c:y val="0.21033122756144712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ВЕДЕННЯ ВАГІТНОСТІ В АМБУЛАТОРНИХ УМОВАХ, тис.грн.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"/>
                  <c:y val="3.3921380237686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F23-4C31-A4BE-5710193D90D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529.20000000000005</c:v>
                </c:pt>
                <c:pt idx="1">
                  <c:v>619.5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13-4CB4-8DFE-251F0296A7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ГІСТЕРОСКОПІЯ, тис.грн.</a:t>
            </a:r>
          </a:p>
        </c:rich>
      </c:tx>
      <c:layout>
        <c:manualLayout>
          <c:xMode val="edge"/>
          <c:yMode val="edge"/>
          <c:x val="0.3067813231806887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41780324150588"/>
          <c:y val="0.205485342834881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ХІРУРГІЧНІ ОПЕРАЦІЇ ДОРОСЛИМ ТА ДІТЯМ, тис.грн.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8268299550488485E-3"/>
                  <c:y val="3.87672917002128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C3-460F-AC9E-6B29A2A34A7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0</c:v>
                </c:pt>
                <c:pt idx="1">
                  <c:v>310.3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C3-460F-AC9E-6B29A2A34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ЕЗОФАГОГАСТРОДУОДЕНОСКОПІЯ, тис.грн.</a:t>
            </a:r>
          </a:p>
        </c:rich>
      </c:tx>
      <c:layout>
        <c:manualLayout>
          <c:xMode val="edge"/>
          <c:yMode val="edge"/>
          <c:x val="0.1985654394440716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41780324150588"/>
          <c:y val="0.205485342834881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ХІРУРГІЧНІ ОПЕРАЦІЇ ДОРОСЛИМ ТА ДІТЯМ, тис.грн.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4.36132031627394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07C-42EA-B658-6893DAD9B77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192.9</c:v>
                </c:pt>
                <c:pt idx="1">
                  <c:v>241.9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7C-42EA-B658-6893DAD9B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КОЛОНОСКОПІЯ, тис.грн.</a:t>
            </a:r>
          </a:p>
        </c:rich>
      </c:tx>
      <c:layout>
        <c:manualLayout>
          <c:xMode val="edge"/>
          <c:yMode val="edge"/>
          <c:x val="0.3080577804315336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41780324150588"/>
          <c:y val="0.2054853428348811"/>
          <c:w val="0.81275691589823351"/>
          <c:h val="0.59377707736871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ХІРУРГІЧНІ ОПЕРАЦІЇ ДОРОСЛИМ ТА ДІТЯМ, тис.грн.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959255032616466E-3"/>
                  <c:y val="1.06142581540688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B7-4885-9420-F8867519A23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2024 р</c:v>
                </c:pt>
                <c:pt idx="1">
                  <c:v>2025 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\ ##0.0">
                  <c:v>219.6</c:v>
                </c:pt>
                <c:pt idx="1">
                  <c:v>219.6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B7-4885-9420-F8867519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18048"/>
        <c:axId val="169632128"/>
      </c:barChart>
      <c:catAx>
        <c:axId val="1696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632128"/>
        <c:crosses val="autoZero"/>
        <c:auto val="1"/>
        <c:lblAlgn val="ctr"/>
        <c:lblOffset val="100"/>
        <c:noMultiLvlLbl val="0"/>
      </c:catAx>
      <c:valAx>
        <c:axId val="169632128"/>
        <c:scaling>
          <c:orientation val="minMax"/>
        </c:scaling>
        <c:delete val="0"/>
        <c:axPos val="l"/>
        <c:majorGridlines/>
        <c:numFmt formatCode="#\ ##0.0" sourceLinked="1"/>
        <c:majorTickMark val="out"/>
        <c:minorTickMark val="none"/>
        <c:tickLblPos val="nextTo"/>
        <c:crossAx val="169618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3,0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173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0.30714</cdr:y>
    </cdr:from>
    <cdr:to>
      <cdr:x>1</cdr:x>
      <cdr:y>0.68574</cdr:y>
    </cdr:to>
    <cdr:sp macro="" textlink="">
      <cdr:nvSpPr>
        <cdr:cNvPr id="4" name="Стрелка вниз 3"/>
        <cdr:cNvSpPr/>
      </cdr:nvSpPr>
      <cdr:spPr>
        <a:xfrm xmlns:a="http://schemas.openxmlformats.org/drawingml/2006/main">
          <a:off x="6549060" y="1310067"/>
          <a:ext cx="1083788" cy="1614877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-9,0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0.32226</cdr:y>
    </cdr:from>
    <cdr:to>
      <cdr:x>1</cdr:x>
      <cdr:y>0.70086</cdr:y>
    </cdr:to>
    <cdr:sp macro="" textlink="">
      <cdr:nvSpPr>
        <cdr:cNvPr id="2" name="Стрелка вниз 3">
          <a:extLst xmlns:a="http://schemas.openxmlformats.org/drawingml/2006/main">
            <a:ext uri="{FF2B5EF4-FFF2-40B4-BE49-F238E27FC236}">
              <a16:creationId xmlns:a16="http://schemas.microsoft.com/office/drawing/2014/main" id="{3CF07BDC-65A6-122B-5EFE-2A8B2BB57601}"/>
            </a:ext>
          </a:extLst>
        </cdr:cNvPr>
        <cdr:cNvSpPr/>
      </cdr:nvSpPr>
      <cdr:spPr>
        <a:xfrm xmlns:a="http://schemas.openxmlformats.org/drawingml/2006/main" rot="10800000">
          <a:off x="3905551" y="844578"/>
          <a:ext cx="637914" cy="992222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270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+6,0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12,5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13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0.85573</cdr:x>
      <cdr:y>0.34442</cdr:y>
    </cdr:from>
    <cdr:to>
      <cdr:x>1</cdr:x>
      <cdr:y>0.73044</cdr:y>
    </cdr:to>
    <cdr:sp macro="" textlink="">
      <cdr:nvSpPr>
        <cdr:cNvPr id="2" name="Стрелка вниз 3">
          <a:extLst xmlns:a="http://schemas.openxmlformats.org/drawingml/2006/main">
            <a:ext uri="{FF2B5EF4-FFF2-40B4-BE49-F238E27FC236}">
              <a16:creationId xmlns:a16="http://schemas.microsoft.com/office/drawing/2014/main" id="{EC8581CA-3BDC-E266-131C-7AB11CD7EF3D}"/>
            </a:ext>
          </a:extLst>
        </cdr:cNvPr>
        <cdr:cNvSpPr/>
      </cdr:nvSpPr>
      <cdr:spPr>
        <a:xfrm xmlns:a="http://schemas.openxmlformats.org/drawingml/2006/main">
          <a:off x="3624734" y="982617"/>
          <a:ext cx="602530" cy="1101271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270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-15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0.85573</cdr:x>
      <cdr:y>0.32662</cdr:y>
    </cdr:from>
    <cdr:to>
      <cdr:x>1</cdr:x>
      <cdr:y>0.71263</cdr:y>
    </cdr:to>
    <cdr:sp macro="" textlink="">
      <cdr:nvSpPr>
        <cdr:cNvPr id="2" name="Стрелка вниз 3">
          <a:extLst xmlns:a="http://schemas.openxmlformats.org/drawingml/2006/main">
            <a:ext uri="{FF2B5EF4-FFF2-40B4-BE49-F238E27FC236}">
              <a16:creationId xmlns:a16="http://schemas.microsoft.com/office/drawing/2014/main" id="{5DB4713A-9DED-6977-8116-9034397B2BC1}"/>
            </a:ext>
          </a:extLst>
        </cdr:cNvPr>
        <cdr:cNvSpPr/>
      </cdr:nvSpPr>
      <cdr:spPr>
        <a:xfrm xmlns:a="http://schemas.openxmlformats.org/drawingml/2006/main">
          <a:off x="3573934" y="931817"/>
          <a:ext cx="602530" cy="1101271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270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-16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20,0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277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-8,0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+68,0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17,0%</a:t>
          </a:r>
          <a:endParaRPr lang="uk-UA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310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+25,0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0.85801</cdr:x>
      <cdr:y>0.30288</cdr:y>
    </cdr:from>
    <cdr:to>
      <cdr:x>1</cdr:x>
      <cdr:y>0.68148</cdr:y>
    </cdr:to>
    <cdr:sp macro="" textlink="">
      <cdr:nvSpPr>
        <cdr:cNvPr id="4" name="Стрелка вниз 3"/>
        <cdr:cNvSpPr/>
      </cdr:nvSpPr>
      <cdr:spPr>
        <a:xfrm xmlns:a="http://schemas.openxmlformats.org/drawingml/2006/main" rot="10800000">
          <a:off x="3916090" y="864094"/>
          <a:ext cx="648072" cy="1080123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+</a:t>
          </a:r>
          <a:r>
            <a:rPr lang="uk-UA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237%</a:t>
          </a:r>
          <a:endParaRPr lang="uk-UA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24.06.2025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24.06.2025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5168" y="4797152"/>
            <a:ext cx="7488832" cy="1224136"/>
          </a:xfrm>
        </p:spPr>
        <p:txBody>
          <a:bodyPr/>
          <a:lstStyle>
            <a:lvl1pPr>
              <a:defRPr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773680" y="188640"/>
            <a:ext cx="626281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043608" y="1556792"/>
            <a:ext cx="7992888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3680" y="188640"/>
            <a:ext cx="626281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556792"/>
            <a:ext cx="7992888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‹№›</a:t>
            </a:fld>
            <a:endParaRPr lang="ru-RU" dirty="0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5168" y="4581128"/>
            <a:ext cx="7488832" cy="122413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Фінансовий план </a:t>
            </a:r>
            <a:b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КНП «Тростянецька міська лікарня» ТМР</a:t>
            </a:r>
            <a:b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2025 рік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0DD70F-0E76-EC31-2C26-0F9E70506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262">
            <a:extLst>
              <a:ext uri="{FF2B5EF4-FFF2-40B4-BE49-F238E27FC236}">
                <a16:creationId xmlns:a16="http://schemas.microsoft.com/office/drawing/2014/main" id="{E34136CA-33BF-753D-73D7-6E5E48C911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351112" y="266437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E4ED5377-CBB3-077C-9617-AD13DC353345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5572C1C6-3063-4C69-DDD9-EB9366FC4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6938006"/>
              </p:ext>
            </p:extLst>
          </p:nvPr>
        </p:nvGraphicFramePr>
        <p:xfrm>
          <a:off x="899592" y="2276872"/>
          <a:ext cx="7272808" cy="3636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3194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188FEC-D13C-2F50-7034-62C735BEF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CB9B2FFC-6F0A-458B-5D94-128D4F815F60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5FA5009B-17E5-7AF8-D8E8-372FC7A26A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9567242"/>
              </p:ext>
            </p:extLst>
          </p:nvPr>
        </p:nvGraphicFramePr>
        <p:xfrm>
          <a:off x="1010678" y="2049456"/>
          <a:ext cx="7449754" cy="4115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215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188FEC-D13C-2F50-7034-62C735BEF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CB9B2FFC-6F0A-458B-5D94-128D4F815F60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2F54F6F4-48D2-720F-C0E2-EA46701B31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130064"/>
              </p:ext>
            </p:extLst>
          </p:nvPr>
        </p:nvGraphicFramePr>
        <p:xfrm>
          <a:off x="971601" y="1628800"/>
          <a:ext cx="733735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092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188FEC-D13C-2F50-7034-62C735BEF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CB9B2FFC-6F0A-458B-5D94-128D4F815F60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5678002A-92E3-11CF-0EAF-BA4BCEFE2E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7584003"/>
              </p:ext>
            </p:extLst>
          </p:nvPr>
        </p:nvGraphicFramePr>
        <p:xfrm>
          <a:off x="899592" y="1844824"/>
          <a:ext cx="7632848" cy="4265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8095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188FEC-D13C-2F50-7034-62C735BEF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CB9B2FFC-6F0A-458B-5D94-128D4F815F60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A0AD04F-1D9B-5D4F-6B5F-0051EE7EEC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2200831"/>
              </p:ext>
            </p:extLst>
          </p:nvPr>
        </p:nvGraphicFramePr>
        <p:xfrm>
          <a:off x="1025860" y="2174471"/>
          <a:ext cx="7092280" cy="3977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220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0356131-2887-379B-0E93-38916C6A1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18FDBFB7-7617-5800-4F62-F02B50BDE7CC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 платних послуг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6EB3323C-E563-A1D8-9EED-28D77DC1D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479490"/>
              </p:ext>
            </p:extLst>
          </p:nvPr>
        </p:nvGraphicFramePr>
        <p:xfrm>
          <a:off x="395536" y="1628800"/>
          <a:ext cx="8496943" cy="47628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9321">
                  <a:extLst>
                    <a:ext uri="{9D8B030D-6E8A-4147-A177-3AD203B41FA5}">
                      <a16:colId xmlns:a16="http://schemas.microsoft.com/office/drawing/2014/main" val="3394748423"/>
                    </a:ext>
                  </a:extLst>
                </a:gridCol>
                <a:gridCol w="927183">
                  <a:extLst>
                    <a:ext uri="{9D8B030D-6E8A-4147-A177-3AD203B41FA5}">
                      <a16:colId xmlns:a16="http://schemas.microsoft.com/office/drawing/2014/main" val="165848494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01882166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84323862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175686318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408258801"/>
                    </a:ext>
                  </a:extLst>
                </a:gridCol>
              </a:tblGrid>
              <a:tr h="2931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 кв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ІІ кв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ІІІ кв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1991311"/>
                  </a:ext>
                </a:extLst>
              </a:tr>
              <a:tr h="58635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Медичні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огляди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фізичних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осіб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1960000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4441436"/>
                  </a:ext>
                </a:extLst>
              </a:tr>
              <a:tr h="58635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Медичні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огляди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юридичних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осіб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договорами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2720000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7453647"/>
                  </a:ext>
                </a:extLst>
              </a:tr>
              <a:tr h="2931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Лабораторні послуги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80292312"/>
                  </a:ext>
                </a:extLst>
              </a:tr>
              <a:tr h="58635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Медичні послуги із страховими компаніями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520000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3755578"/>
                  </a:ext>
                </a:extLst>
              </a:tr>
              <a:tr h="31889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Інші медичні послуги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582439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Доходи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оренди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приміщень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259600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580522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Стоматологічна  допомога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403000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615577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медичні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дослуги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2705915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Благодійна допомога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4790001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інше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7324077"/>
                  </a:ext>
                </a:extLst>
              </a:tr>
              <a:tr h="58635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1804100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1805200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1805200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1805200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7219700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0616546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4FD3411-6711-4731-8966-390DDCB5C371}"/>
              </a:ext>
            </a:extLst>
          </p:cNvPr>
          <p:cNvSpPr txBox="1"/>
          <p:nvPr/>
        </p:nvSpPr>
        <p:spPr>
          <a:xfrm>
            <a:off x="7919864" y="1071058"/>
            <a:ext cx="1224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uk-UA" sz="2000" b="0" i="1" u="none" strike="noStrike" dirty="0">
                <a:effectLst/>
                <a:latin typeface="Times New Roman"/>
              </a:rPr>
              <a:t>грн</a:t>
            </a:r>
          </a:p>
        </p:txBody>
      </p:sp>
    </p:spTree>
    <p:extLst>
      <p:ext uri="{BB962C8B-B14F-4D97-AF65-F5344CB8AC3E}">
        <p14:creationId xmlns:p14="http://schemas.microsoft.com/office/powerpoint/2010/main" val="140003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357982" cy="636680"/>
          </a:xfrm>
        </p:spPr>
        <p:txBody>
          <a:bodyPr>
            <a:noAutofit/>
          </a:bodyPr>
          <a:lstStyle/>
          <a:p>
            <a:pPr algn="ctr"/>
            <a:r>
              <a:rPr lang="uk-UA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Видатки </a:t>
            </a:r>
            <a:br>
              <a:rPr lang="uk-UA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КНП </a:t>
            </a:r>
            <a:r>
              <a:rPr lang="uk-UA" sz="25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“Тростянецька</a:t>
            </a:r>
            <a:r>
              <a:rPr lang="uk-UA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міська </a:t>
            </a:r>
            <a:r>
              <a:rPr lang="uk-UA" sz="25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лікарня”</a:t>
            </a:r>
            <a:r>
              <a:rPr lang="uk-UA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ТМР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134987"/>
              </p:ext>
            </p:extLst>
          </p:nvPr>
        </p:nvGraphicFramePr>
        <p:xfrm>
          <a:off x="539552" y="1628800"/>
          <a:ext cx="8064896" cy="4200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3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ctr"/>
                      <a:r>
                        <a:rPr lang="uk-UA" sz="2200" noProof="0" dirty="0"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  <a:endParaRPr lang="uk-UA" sz="22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noProof="0" dirty="0"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uk-UA" sz="2200" noProof="0" dirty="0">
                          <a:latin typeface="Times New Roman" pitchFamily="18" charset="0"/>
                          <a:cs typeface="Times New Roman" pitchFamily="18" charset="0"/>
                        </a:rPr>
                        <a:t>2024 рік</a:t>
                      </a:r>
                      <a:endParaRPr lang="uk-UA" sz="22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noProof="0" dirty="0"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algn="ctr"/>
                      <a:r>
                        <a:rPr lang="uk-UA" sz="2200" noProof="0" dirty="0">
                          <a:latin typeface="Times New Roman" pitchFamily="18" charset="0"/>
                          <a:cs typeface="Times New Roman" pitchFamily="18" charset="0"/>
                        </a:rPr>
                        <a:t>2025 рік</a:t>
                      </a:r>
                      <a:endParaRPr lang="uk-UA" sz="22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343">
                <a:tc>
                  <a:txBody>
                    <a:bodyPr/>
                    <a:lstStyle/>
                    <a:p>
                      <a:pPr algn="l" fontAlgn="ctr"/>
                      <a:r>
                        <a:rPr lang="uk-UA" sz="220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Витрати на оплату праці з нарахуванням</a:t>
                      </a:r>
                      <a:endParaRPr lang="uk-UA" sz="2200" b="0" i="0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47851,2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55409,2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160">
                <a:tc>
                  <a:txBody>
                    <a:bodyPr/>
                    <a:lstStyle/>
                    <a:p>
                      <a:pPr algn="l" fontAlgn="b"/>
                      <a:r>
                        <a:rPr lang="uk-UA" sz="2200" b="0" i="0" u="none" strike="noStrike" dirty="0">
                          <a:effectLst/>
                          <a:latin typeface="Times New Roman"/>
                        </a:rPr>
                        <a:t>Медикаменти та перев`язувальні матеріали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1850,0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3800,0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304">
                <a:tc>
                  <a:txBody>
                    <a:bodyPr/>
                    <a:lstStyle/>
                    <a:p>
                      <a:pPr algn="l" fontAlgn="b"/>
                      <a:r>
                        <a:rPr lang="uk-UA" sz="2200" b="0" i="0" u="none" strike="noStrike" dirty="0">
                          <a:effectLst/>
                          <a:latin typeface="Times New Roman"/>
                        </a:rPr>
                        <a:t>Продукти харчування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755,7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755,7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uk-UA" sz="2200" b="0" i="0" u="none" strike="noStrike" dirty="0">
                          <a:effectLst/>
                          <a:latin typeface="Times New Roman"/>
                        </a:rPr>
                        <a:t>Комунальні послуги та енергоносії: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5905,2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6110,0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22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Предмети</a:t>
                      </a:r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ru-RU" sz="22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матеріали</a:t>
                      </a:r>
                      <a:r>
                        <a:rPr lang="ru-RU" sz="2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та </a:t>
                      </a:r>
                      <a:r>
                        <a:rPr lang="ru-RU" sz="22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інвентар</a:t>
                      </a:r>
                      <a:endParaRPr lang="ru-RU" sz="2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1 876,1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1 122,8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ctr"/>
                      <a:r>
                        <a:rPr lang="uk-UA" sz="2200" b="0" i="1" u="none" strike="noStrike" dirty="0">
                          <a:effectLst/>
                          <a:latin typeface="Times New Roman"/>
                        </a:rPr>
                        <a:t>В </a:t>
                      </a:r>
                      <a:r>
                        <a:rPr lang="uk-UA" sz="2200" b="0" i="1" u="none" strike="noStrike" dirty="0" err="1">
                          <a:effectLst/>
                          <a:latin typeface="Times New Roman"/>
                        </a:rPr>
                        <a:t>т.ч.витрати</a:t>
                      </a:r>
                      <a:r>
                        <a:rPr lang="uk-UA" sz="2200" b="0" i="1" u="none" strike="noStrike" dirty="0">
                          <a:effectLst/>
                          <a:latin typeface="Times New Roman"/>
                        </a:rPr>
                        <a:t> на паливо-мастильні матеріали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628,0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360,9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22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Послуги</a:t>
                      </a:r>
                      <a:endParaRPr lang="ru-RU" sz="2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2 430,5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2 518,2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2200" b="0" i="1" u="none" strike="noStrike" dirty="0" err="1">
                          <a:effectLst/>
                          <a:latin typeface="Times New Roman"/>
                        </a:rPr>
                        <a:t>Капітальний</a:t>
                      </a:r>
                      <a:r>
                        <a:rPr lang="ru-RU" sz="2200" b="0" i="1" u="none" strike="noStrike" dirty="0">
                          <a:effectLst/>
                          <a:latin typeface="Times New Roman"/>
                        </a:rPr>
                        <a:t> ремонт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2 283,3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1 731,6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0480">
                <a:tc>
                  <a:txBody>
                    <a:bodyPr/>
                    <a:lstStyle/>
                    <a:p>
                      <a:pPr algn="l" fontAlgn="ctr"/>
                      <a:r>
                        <a:rPr lang="uk-UA" sz="2200" b="1" i="0" u="none" strike="noStrike" noProof="0" dirty="0">
                          <a:effectLst/>
                          <a:latin typeface="Times New Roman"/>
                        </a:rPr>
                        <a:t>Разом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63631,2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72197,7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48B426C-BB26-40FC-8A28-A1A78794E575}"/>
              </a:ext>
            </a:extLst>
          </p:cNvPr>
          <p:cNvSpPr txBox="1"/>
          <p:nvPr/>
        </p:nvSpPr>
        <p:spPr>
          <a:xfrm>
            <a:off x="7812360" y="1063970"/>
            <a:ext cx="1224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uk-UA" sz="2000" b="0" i="1" u="none" strike="noStrike" dirty="0" err="1">
                <a:effectLst/>
                <a:latin typeface="Times New Roman"/>
              </a:rPr>
              <a:t>тис.грн</a:t>
            </a:r>
            <a:endParaRPr lang="uk-UA" sz="2000" b="0" i="1" u="none" strike="noStrike" dirty="0"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31970" y="404664"/>
            <a:ext cx="7484533" cy="537245"/>
          </a:xfrm>
        </p:spPr>
        <p:txBody>
          <a:bodyPr>
            <a:normAutofit fontScale="90000"/>
          </a:bodyPr>
          <a:lstStyle/>
          <a:p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Заробітна плата з нарахуванням </a:t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2025 році-55409,2 тис.грн</a:t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(76,8% від планових надходжень)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497821"/>
              </p:ext>
            </p:extLst>
          </p:nvPr>
        </p:nvGraphicFramePr>
        <p:xfrm>
          <a:off x="899592" y="1628800"/>
          <a:ext cx="7072361" cy="1368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6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2328">
                <a:tc>
                  <a:txBody>
                    <a:bodyPr/>
                    <a:lstStyle/>
                    <a:p>
                      <a:pPr algn="ctr"/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2024 рік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algn="ctr"/>
                      <a:r>
                        <a:rPr lang="uk-UA" sz="2000" noProof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+/-,</a:t>
                      </a:r>
                      <a:r>
                        <a:rPr lang="en-US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en-US" sz="2000" b="0" baseline="0" noProof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56">
                <a:tc>
                  <a:txBody>
                    <a:bodyPr/>
                    <a:lstStyle/>
                    <a:p>
                      <a:pPr algn="l" fontAlgn="ctr"/>
                      <a:r>
                        <a:rPr lang="uk-UA" sz="2000" b="1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Середня </a:t>
                      </a:r>
                      <a:r>
                        <a:rPr lang="uk-UA" sz="2000" b="1" u="none" strike="noStrike" noProof="0">
                          <a:latin typeface="Times New Roman" pitchFamily="18" charset="0"/>
                          <a:cs typeface="Times New Roman" pitchFamily="18" charset="0"/>
                        </a:rPr>
                        <a:t>кількість </a:t>
                      </a:r>
                      <a:r>
                        <a:rPr kumimoji="0" lang="uk-UA" sz="2000" b="1" u="none" strike="noStrike" kern="1200" noProof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працівників</a:t>
                      </a:r>
                      <a:endParaRPr lang="uk-UA" sz="2000" b="1" i="0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351</a:t>
                      </a:r>
                      <a:endParaRPr lang="uk-UA" sz="2000" b="1" i="0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339</a:t>
                      </a:r>
                      <a:endParaRPr lang="uk-UA" sz="2000" b="1" i="0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i="0" u="none" strike="noStrike" noProof="0">
                          <a:latin typeface="Times New Roman" pitchFamily="18" charset="0"/>
                          <a:cs typeface="Times New Roman" pitchFamily="18" charset="0"/>
                        </a:rPr>
                        <a:t>96,6</a:t>
                      </a:r>
                      <a:endParaRPr lang="uk-UA" sz="2000" b="1" i="0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645">
                <a:tc>
                  <a:txBody>
                    <a:bodyPr/>
                    <a:lstStyle/>
                    <a:p>
                      <a:pPr algn="l" fontAlgn="ctr"/>
                      <a:r>
                        <a:rPr lang="uk-UA" sz="2000" b="1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Фонд оплати праці, тис. грн</a:t>
                      </a:r>
                      <a:endParaRPr lang="uk-UA" sz="2000" b="1" i="0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47851,2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55409,2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>
                          <a:effectLst/>
                          <a:latin typeface="Times New Roman"/>
                        </a:rPr>
                        <a:t>+12,8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FF4CB6EC-67EC-C037-F78E-AD9E8A062A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8960802"/>
              </p:ext>
            </p:extLst>
          </p:nvPr>
        </p:nvGraphicFramePr>
        <p:xfrm>
          <a:off x="197975" y="3285318"/>
          <a:ext cx="4243468" cy="2908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B6237EBD-76FA-C139-AD3C-ED8F976CDA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0720007"/>
              </p:ext>
            </p:extLst>
          </p:nvPr>
        </p:nvGraphicFramePr>
        <p:xfrm>
          <a:off x="4702559" y="3285318"/>
          <a:ext cx="4243468" cy="2908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31970" y="404664"/>
            <a:ext cx="7484533" cy="537245"/>
          </a:xfrm>
        </p:spPr>
        <p:txBody>
          <a:bodyPr>
            <a:normAutofit fontScale="90000"/>
          </a:bodyPr>
          <a:lstStyle/>
          <a:p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Комунальні послуги та енергоносії </a:t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2025 році-6110,0 тис.грн</a:t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(9 % від планових надходжень)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395010"/>
              </p:ext>
            </p:extLst>
          </p:nvPr>
        </p:nvGraphicFramePr>
        <p:xfrm>
          <a:off x="611560" y="1419984"/>
          <a:ext cx="82089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2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2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0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2328">
                <a:tc>
                  <a:txBody>
                    <a:bodyPr/>
                    <a:lstStyle/>
                    <a:p>
                      <a:pPr algn="ctr"/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Од виміру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2024 рік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algn="ctr"/>
                      <a:r>
                        <a:rPr lang="uk-UA" sz="2000" noProof="0" dirty="0">
                          <a:latin typeface="Times New Roman" pitchFamily="18" charset="0"/>
                          <a:cs typeface="Times New Roman" pitchFamily="18" charset="0"/>
                        </a:rPr>
                        <a:t>2025 рік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087">
                <a:tc>
                  <a:txBody>
                    <a:bodyPr/>
                    <a:lstStyle/>
                    <a:p>
                      <a:pPr algn="l" fontAlgn="ctr"/>
                      <a:r>
                        <a:rPr lang="uk-UA" sz="200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Споживання водопостачання та водовідведення</a:t>
                      </a:r>
                      <a:endParaRPr lang="uk-UA" sz="2000" b="0" i="1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 err="1">
                          <a:latin typeface="Times New Roman" pitchFamily="18" charset="0"/>
                          <a:cs typeface="Times New Roman" pitchFamily="18" charset="0"/>
                        </a:rPr>
                        <a:t>тис.куб.м</a:t>
                      </a:r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85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Споживання електроенергії</a:t>
                      </a:r>
                      <a:endParaRPr lang="uk-UA" sz="2000" b="0" i="1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тис. </a:t>
                      </a:r>
                      <a:r>
                        <a:rPr lang="uk-UA" sz="2000" b="0" i="0" u="none" strike="noStrike" noProof="0" dirty="0" err="1">
                          <a:latin typeface="Times New Roman" pitchFamily="18" charset="0"/>
                          <a:cs typeface="Times New Roman" pitchFamily="18" charset="0"/>
                        </a:rPr>
                        <a:t>кВт.год</a:t>
                      </a:r>
                      <a:endParaRPr lang="uk-UA" sz="2000" b="0" i="0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375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315,0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853">
                <a:tc>
                  <a:txBody>
                    <a:bodyPr/>
                    <a:lstStyle/>
                    <a:p>
                      <a:pPr algn="l" fontAlgn="ctr"/>
                      <a:r>
                        <a:rPr lang="uk-UA" sz="200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Споживання природного газу</a:t>
                      </a:r>
                      <a:endParaRPr lang="uk-UA" sz="2000" b="0" i="1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 err="1">
                          <a:latin typeface="Times New Roman" pitchFamily="18" charset="0"/>
                          <a:cs typeface="Times New Roman" pitchFamily="18" charset="0"/>
                        </a:rPr>
                        <a:t>тис.куб.м</a:t>
                      </a:r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8,4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853">
                <a:tc>
                  <a:txBody>
                    <a:bodyPr/>
                    <a:lstStyle/>
                    <a:p>
                      <a:pPr algn="l" fontAlgn="ctr"/>
                      <a:r>
                        <a:rPr lang="uk-UA" sz="200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Споживання твердого палива</a:t>
                      </a:r>
                      <a:endParaRPr lang="uk-UA" sz="2000" b="0" i="1" u="none" strike="noStrike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i="0" u="none" strike="noStrike" noProof="0" dirty="0" err="1">
                          <a:latin typeface="Times New Roman" pitchFamily="18" charset="0"/>
                          <a:cs typeface="Times New Roman" pitchFamily="18" charset="0"/>
                        </a:rPr>
                        <a:t>куб.м</a:t>
                      </a:r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1362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noProof="0" dirty="0">
                          <a:latin typeface="Times New Roman" pitchFamily="18" charset="0"/>
                          <a:cs typeface="Times New Roman" pitchFamily="18" charset="0"/>
                        </a:rPr>
                        <a:t>1154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197114005"/>
              </p:ext>
            </p:extLst>
          </p:nvPr>
        </p:nvGraphicFramePr>
        <p:xfrm>
          <a:off x="4716016" y="3645024"/>
          <a:ext cx="4176464" cy="2852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284342840"/>
              </p:ext>
            </p:extLst>
          </p:nvPr>
        </p:nvGraphicFramePr>
        <p:xfrm>
          <a:off x="611560" y="3645024"/>
          <a:ext cx="4176464" cy="2852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6918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31970" y="404664"/>
            <a:ext cx="7484533" cy="537245"/>
          </a:xfrm>
        </p:spPr>
        <p:txBody>
          <a:bodyPr>
            <a:normAutofit/>
          </a:bodyPr>
          <a:lstStyle/>
          <a:p>
            <a:r>
              <a:rPr lang="uk-UA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сонячних станцій </a:t>
            </a:r>
            <a:endParaRPr lang="ru-RU" sz="2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4725144"/>
            <a:ext cx="8692315" cy="9233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Потужність сонячних станцій – 108 кВт.</a:t>
            </a:r>
          </a:p>
          <a:p>
            <a:pPr algn="l"/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Річна генерація електричної енергії Сонячними станціями – 108,5 </a:t>
            </a:r>
            <a:r>
              <a:rPr lang="uk-UA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тис.кВт.год</a:t>
            </a:r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на суму – 1080тис.грн. 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1723397"/>
            <a:ext cx="3795771" cy="2569699"/>
          </a:xfrm>
          <a:prstGeom prst="rect">
            <a:avLst/>
          </a:prstGeom>
        </p:spPr>
      </p:pic>
      <p:pic>
        <p:nvPicPr>
          <p:cNvPr id="8" name="Объект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83568" y="1723397"/>
            <a:ext cx="3888432" cy="25780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560" y="1077066"/>
            <a:ext cx="4139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СОНЯЧНІ ПАНЕЛІ НА КОРПУСІ ДИТЯЧОГО ВІДДІЛЕННЯ – 45 кВт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1077066"/>
            <a:ext cx="4595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СОНЯЧНІ ПАНЕЛІ НА  СТАЦІОНАРНОМУ КОРПУСІ – 63 кВт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51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262"/>
          <p:cNvSpPr txBox="1">
            <a:spLocks noChangeArrowheads="1"/>
          </p:cNvSpPr>
          <p:nvPr/>
        </p:nvSpPr>
        <p:spPr bwMode="gray">
          <a:xfrm>
            <a:off x="2351112" y="266437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7" name="Заголовок 1"/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2025 році- 72073,0 тис.грн.</a:t>
            </a:r>
          </a:p>
        </p:txBody>
      </p:sp>
      <p:graphicFrame>
        <p:nvGraphicFramePr>
          <p:cNvPr id="48" name="Таблица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756128"/>
              </p:ext>
            </p:extLst>
          </p:nvPr>
        </p:nvGraphicFramePr>
        <p:xfrm>
          <a:off x="575556" y="1062854"/>
          <a:ext cx="7992887" cy="307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uk-UA" sz="18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800" b="0" noProof="0" dirty="0"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0" noProof="0" dirty="0"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uk-UA" sz="1800" b="0" noProof="0" dirty="0">
                          <a:latin typeface="Times New Roman" pitchFamily="18" charset="0"/>
                          <a:cs typeface="Times New Roman" pitchFamily="18" charset="0"/>
                        </a:rPr>
                        <a:t>2024 рік, тис.грн.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0" noProof="0" dirty="0"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algn="ctr"/>
                      <a:r>
                        <a:rPr lang="uk-UA" sz="1800" b="0" noProof="0" dirty="0">
                          <a:latin typeface="Times New Roman" pitchFamily="18" charset="0"/>
                          <a:cs typeface="Times New Roman" pitchFamily="18" charset="0"/>
                        </a:rPr>
                        <a:t>2025 рік, тис.грн.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noProof="0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800" b="0" noProof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uk-UA" sz="18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246">
                <a:tc>
                  <a:txBody>
                    <a:bodyPr/>
                    <a:lstStyle/>
                    <a:p>
                      <a:r>
                        <a:rPr lang="uk-UA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Кошти за 18 пакетами медичних  гарантій  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47 935,9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56 085,5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ru-RU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  <a:r>
                        <a:rPr lang="en-US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uk-UA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Платні медичні послуги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7 184,4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7 219,7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+1%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Кошти</a:t>
                      </a:r>
                      <a:r>
                        <a:rPr lang="uk-UA" sz="2000" b="0" baseline="0" noProof="0" dirty="0">
                          <a:latin typeface="Times New Roman" pitchFamily="18" charset="0"/>
                          <a:cs typeface="Times New Roman" pitchFamily="18" charset="0"/>
                        </a:rPr>
                        <a:t> бюджету територіальної громади та інших рівнів бюджету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8 628,5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8 767,8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ru-RU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r>
                        <a:rPr lang="en-US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uk-UA" sz="2000" b="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312">
                <a:tc>
                  <a:txBody>
                    <a:bodyPr/>
                    <a:lstStyle/>
                    <a:p>
                      <a:r>
                        <a:rPr lang="uk-UA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Разом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63 748,8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72 073,0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ru-RU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uk-UA" sz="2000" b="0" noProof="0" dirty="0">
                          <a:latin typeface="Times New Roman" pitchFamily="18" charset="0"/>
                          <a:cs typeface="Times New Roman" pitchFamily="18" charset="0"/>
                        </a:rPr>
                        <a:t>3,0%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587611713"/>
              </p:ext>
            </p:extLst>
          </p:nvPr>
        </p:nvGraphicFramePr>
        <p:xfrm>
          <a:off x="1907704" y="4077072"/>
          <a:ext cx="5251580" cy="2908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31970" y="404664"/>
            <a:ext cx="7484533" cy="537245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Додаткове встановлення сонячних станцій</a:t>
            </a:r>
            <a:b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будівлі поліклініки потужністю 50кВт</a:t>
            </a:r>
            <a:endParaRPr lang="ru-RU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4725144"/>
            <a:ext cx="8332275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 витрати близько 317 тис.грн.  Кошти міського бюджету</a:t>
            </a:r>
          </a:p>
          <a:p>
            <a:pPr algn="l"/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 генерації сонячної електричної енергії в рік - 60 </a:t>
            </a:r>
            <a:r>
              <a:rPr lang="uk-UA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тис.кВт.год</a:t>
            </a:r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(на суму – 600тис.грн.) 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1467171"/>
            <a:ext cx="4680520" cy="316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08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31970" y="404664"/>
            <a:ext cx="7484533" cy="537245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РЕМОНТНІ РОБОТИ</a:t>
            </a:r>
            <a:br>
              <a:rPr lang="ru-RU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2025 році-1363,2 тис.грн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EA3C47-97A5-A581-D48C-65F568C8397E}"/>
              </a:ext>
            </a:extLst>
          </p:cNvPr>
          <p:cNvSpPr txBox="1"/>
          <p:nvPr/>
        </p:nvSpPr>
        <p:spPr>
          <a:xfrm>
            <a:off x="2024902" y="5142299"/>
            <a:ext cx="53822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uk-UA" sz="2000" b="1" i="0" u="none" strike="noStrike" noProof="0" dirty="0">
                <a:effectLst/>
                <a:latin typeface="Times New Roman"/>
              </a:rPr>
              <a:t>Очікуване виконання ремонтних робіт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BDC575-51BF-8CD5-0844-0844C2BBC087}"/>
              </a:ext>
            </a:extLst>
          </p:cNvPr>
          <p:cNvSpPr txBox="1"/>
          <p:nvPr/>
        </p:nvSpPr>
        <p:spPr>
          <a:xfrm>
            <a:off x="773936" y="5520818"/>
            <a:ext cx="71824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uk-UA" sz="2000" b="0" i="0" u="none" strike="noStrike" dirty="0">
                <a:effectLst/>
                <a:latin typeface="Times New Roman"/>
              </a:rPr>
              <a:t>Капітальний реабілітаційного відділення  - 23000 тис.грн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75CAE9-AE68-20CE-072D-02C538786C25}"/>
              </a:ext>
            </a:extLst>
          </p:cNvPr>
          <p:cNvSpPr txBox="1"/>
          <p:nvPr/>
        </p:nvSpPr>
        <p:spPr>
          <a:xfrm>
            <a:off x="575556" y="1918719"/>
            <a:ext cx="82809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uk-UA" sz="2000" b="0" i="0" u="none" strike="noStrike" dirty="0">
                <a:effectLst/>
                <a:latin typeface="Times New Roman"/>
              </a:rPr>
              <a:t>Капітальний ремонт актового залу – 1151,6 тис.грн</a:t>
            </a:r>
          </a:p>
          <a:p>
            <a:pPr fontAlgn="b"/>
            <a:r>
              <a:rPr lang="ru-RU" sz="2000" dirty="0" err="1">
                <a:latin typeface="Times New Roman"/>
              </a:rPr>
              <a:t>Капітальний</a:t>
            </a:r>
            <a:r>
              <a:rPr lang="ru-RU" sz="2000" dirty="0">
                <a:latin typeface="Times New Roman"/>
              </a:rPr>
              <a:t> ремонт рентген-</a:t>
            </a:r>
            <a:r>
              <a:rPr lang="ru-RU" sz="2000" dirty="0" err="1">
                <a:latin typeface="Times New Roman"/>
              </a:rPr>
              <a:t>діагностичного</a:t>
            </a:r>
            <a:r>
              <a:rPr lang="ru-RU" sz="2000" dirty="0">
                <a:latin typeface="Times New Roman"/>
              </a:rPr>
              <a:t> відділення </a:t>
            </a:r>
            <a:r>
              <a:rPr lang="uk-UA" sz="2000" dirty="0">
                <a:latin typeface="Times New Roman"/>
              </a:rPr>
              <a:t>– 580,0 тис.грн</a:t>
            </a:r>
          </a:p>
          <a:p>
            <a:pPr fontAlgn="b"/>
            <a:r>
              <a:rPr lang="ru-RU" sz="2000" dirty="0">
                <a:latin typeface="Times New Roman"/>
              </a:rPr>
              <a:t>Ремонт </a:t>
            </a:r>
            <a:r>
              <a:rPr lang="ru-RU" sz="2000" dirty="0" err="1">
                <a:latin typeface="Times New Roman"/>
              </a:rPr>
              <a:t>допоміжного</a:t>
            </a:r>
            <a:r>
              <a:rPr lang="ru-RU" sz="2000" dirty="0">
                <a:latin typeface="Times New Roman"/>
              </a:rPr>
              <a:t> </a:t>
            </a:r>
            <a:r>
              <a:rPr lang="ru-RU" sz="2000" dirty="0" err="1">
                <a:latin typeface="Times New Roman"/>
              </a:rPr>
              <a:t>кабінету</a:t>
            </a:r>
            <a:r>
              <a:rPr lang="ru-RU" sz="2000" dirty="0">
                <a:latin typeface="Times New Roman"/>
              </a:rPr>
              <a:t> рентген-</a:t>
            </a:r>
            <a:r>
              <a:rPr lang="ru-RU" sz="2000" dirty="0" err="1">
                <a:latin typeface="Times New Roman"/>
              </a:rPr>
              <a:t>діагностичного</a:t>
            </a:r>
            <a:r>
              <a:rPr lang="ru-RU" sz="2000" dirty="0">
                <a:latin typeface="Times New Roman"/>
              </a:rPr>
              <a:t> відділення – 121,9 тис.грн</a:t>
            </a:r>
          </a:p>
          <a:p>
            <a:pPr fontAlgn="b"/>
            <a:r>
              <a:rPr lang="ru-RU" sz="2000" dirty="0">
                <a:latin typeface="Times New Roman"/>
              </a:rPr>
              <a:t>Ремонт </a:t>
            </a:r>
            <a:r>
              <a:rPr lang="ru-RU" sz="2000" dirty="0" err="1">
                <a:latin typeface="Times New Roman"/>
              </a:rPr>
              <a:t>адміністративних</a:t>
            </a:r>
            <a:r>
              <a:rPr lang="ru-RU" sz="2000" dirty="0">
                <a:latin typeface="Times New Roman"/>
              </a:rPr>
              <a:t> </a:t>
            </a:r>
            <a:r>
              <a:rPr lang="ru-RU" sz="2000" dirty="0" err="1">
                <a:latin typeface="Times New Roman"/>
              </a:rPr>
              <a:t>кабінетів</a:t>
            </a:r>
            <a:r>
              <a:rPr lang="ru-RU" sz="2000" dirty="0">
                <a:latin typeface="Times New Roman"/>
              </a:rPr>
              <a:t> - 509,7 тис.грн</a:t>
            </a:r>
          </a:p>
          <a:p>
            <a:pPr fontAlgn="b"/>
            <a:endParaRPr lang="ru-RU" sz="20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47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80558A-584E-80AC-1436-CD84ABF11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9BB91B79-176B-DF33-BFEE-6C2C6DBA2EED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2074169C-3814-DBA9-B2B4-1B7256933B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9046621"/>
              </p:ext>
            </p:extLst>
          </p:nvPr>
        </p:nvGraphicFramePr>
        <p:xfrm>
          <a:off x="298833" y="2018270"/>
          <a:ext cx="8030883" cy="3991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723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80558A-584E-80AC-1436-CD84ABF11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9BB91B79-176B-DF33-BFEE-6C2C6DBA2EED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FD8C299C-4D80-ADF7-A111-6DC9B78809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5922991"/>
              </p:ext>
            </p:extLst>
          </p:nvPr>
        </p:nvGraphicFramePr>
        <p:xfrm>
          <a:off x="755576" y="1844824"/>
          <a:ext cx="7301882" cy="4536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3270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80558A-584E-80AC-1436-CD84ABF11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9BB91B79-176B-DF33-BFEE-6C2C6DBA2EED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41ADA24C-C224-A1DC-C4AE-55000849CC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486662"/>
              </p:ext>
            </p:extLst>
          </p:nvPr>
        </p:nvGraphicFramePr>
        <p:xfrm>
          <a:off x="683568" y="1700808"/>
          <a:ext cx="7848872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77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80558A-584E-80AC-1436-CD84ABF11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9BB91B79-176B-DF33-BFEE-6C2C6DBA2EED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A600AC67-1CB6-915F-ED05-8D9F16ADEF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9719044"/>
              </p:ext>
            </p:extLst>
          </p:nvPr>
        </p:nvGraphicFramePr>
        <p:xfrm>
          <a:off x="845840" y="1955823"/>
          <a:ext cx="7452320" cy="4625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32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0DD70F-0E76-EC31-2C26-0F9E70506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262">
            <a:extLst>
              <a:ext uri="{FF2B5EF4-FFF2-40B4-BE49-F238E27FC236}">
                <a16:creationId xmlns:a16="http://schemas.microsoft.com/office/drawing/2014/main" id="{E34136CA-33BF-753D-73D7-6E5E48C911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351112" y="266437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E4ED5377-CBB3-077C-9617-AD13DC353345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286DD843-7BD6-36A5-554D-40DF151897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7349531"/>
              </p:ext>
            </p:extLst>
          </p:nvPr>
        </p:nvGraphicFramePr>
        <p:xfrm>
          <a:off x="611560" y="1844824"/>
          <a:ext cx="748883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97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0DD70F-0E76-EC31-2C26-0F9E70506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262">
            <a:extLst>
              <a:ext uri="{FF2B5EF4-FFF2-40B4-BE49-F238E27FC236}">
                <a16:creationId xmlns:a16="http://schemas.microsoft.com/office/drawing/2014/main" id="{E34136CA-33BF-753D-73D7-6E5E48C911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351112" y="266437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E4ED5377-CBB3-077C-9617-AD13DC353345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911E722D-902B-7416-EF37-6682E9CF1F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5170099"/>
              </p:ext>
            </p:extLst>
          </p:nvPr>
        </p:nvGraphicFramePr>
        <p:xfrm>
          <a:off x="611560" y="1916832"/>
          <a:ext cx="7920879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743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0DD70F-0E76-EC31-2C26-0F9E70506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262">
            <a:extLst>
              <a:ext uri="{FF2B5EF4-FFF2-40B4-BE49-F238E27FC236}">
                <a16:creationId xmlns:a16="http://schemas.microsoft.com/office/drawing/2014/main" id="{E34136CA-33BF-753D-73D7-6E5E48C911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351112" y="266437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E4ED5377-CBB3-077C-9617-AD13DC353345}"/>
              </a:ext>
            </a:extLst>
          </p:cNvPr>
          <p:cNvSpPr txBox="1">
            <a:spLocks/>
          </p:cNvSpPr>
          <p:nvPr/>
        </p:nvSpPr>
        <p:spPr>
          <a:xfrm>
            <a:off x="1979712" y="276747"/>
            <a:ext cx="6357982" cy="63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Планове надходження коштів </a:t>
            </a:r>
          </a:p>
          <a:p>
            <a:r>
              <a:rPr lang="uk-UA" sz="25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пакетами медичних гарантій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D5164549-FA53-C5BF-9824-1E6292BB8A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0423255"/>
              </p:ext>
            </p:extLst>
          </p:nvPr>
        </p:nvGraphicFramePr>
        <p:xfrm>
          <a:off x="1187624" y="2204865"/>
          <a:ext cx="6774738" cy="3528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210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6f3b672b52ea72b51a4dfdf712d6d3292ad48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3882</TotalTime>
  <Words>821</Words>
  <Application>Microsoft Office PowerPoint</Application>
  <PresentationFormat>Екран (4:3)</PresentationFormat>
  <Paragraphs>265</Paragraphs>
  <Slides>21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Фінансовий план  КНП «Тростянецька міська лікарня» ТМР на 2025 рік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Видатки  КНП “Тростянецька міська лікарня” ТМР</vt:lpstr>
      <vt:lpstr>Заробітна плата з нарахуванням  у 2025 році-55409,2 тис.грн (76,8% від планових надходжень)</vt:lpstr>
      <vt:lpstr>Комунальні послуги та енергоносії  у 2025 році-6110,0 тис.грн (9 % від планових надходжень)</vt:lpstr>
      <vt:lpstr>Робота сонячних станцій </vt:lpstr>
      <vt:lpstr>Додаткове встановлення сонячних станцій на будівлі поліклініки потужністю 50кВт</vt:lpstr>
      <vt:lpstr>РЕМОНТНІ РОБОТИ у 2025 році-1363,2 тис.грн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Медицинский стол</dc:title>
  <dc:creator>obstinate</dc:creator>
  <dc:description>Шаблон презентации с сайта https://presentation-creation.ru/</dc:description>
  <cp:lastModifiedBy>User</cp:lastModifiedBy>
  <cp:revision>1024</cp:revision>
  <cp:lastPrinted>2025-06-23T04:57:33Z</cp:lastPrinted>
  <dcterms:created xsi:type="dcterms:W3CDTF">2018-02-25T09:09:03Z</dcterms:created>
  <dcterms:modified xsi:type="dcterms:W3CDTF">2025-06-24T05:19:15Z</dcterms:modified>
</cp:coreProperties>
</file>